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63"/>
  </p:notesMasterIdLst>
  <p:handoutMasterIdLst>
    <p:handoutMasterId r:id="rId64"/>
  </p:handoutMasterIdLst>
  <p:sldIdLst>
    <p:sldId id="256" r:id="rId3"/>
    <p:sldId id="357" r:id="rId4"/>
    <p:sldId id="408" r:id="rId5"/>
    <p:sldId id="409" r:id="rId6"/>
    <p:sldId id="410" r:id="rId7"/>
    <p:sldId id="411" r:id="rId8"/>
    <p:sldId id="412" r:id="rId9"/>
    <p:sldId id="413" r:id="rId10"/>
    <p:sldId id="414" r:id="rId11"/>
    <p:sldId id="415" r:id="rId12"/>
    <p:sldId id="416" r:id="rId13"/>
    <p:sldId id="418" r:id="rId14"/>
    <p:sldId id="419" r:id="rId15"/>
    <p:sldId id="420" r:id="rId16"/>
    <p:sldId id="423" r:id="rId17"/>
    <p:sldId id="424" r:id="rId18"/>
    <p:sldId id="425" r:id="rId19"/>
    <p:sldId id="426" r:id="rId20"/>
    <p:sldId id="427" r:id="rId21"/>
    <p:sldId id="428" r:id="rId22"/>
    <p:sldId id="431" r:id="rId23"/>
    <p:sldId id="430" r:id="rId24"/>
    <p:sldId id="439" r:id="rId25"/>
    <p:sldId id="440" r:id="rId26"/>
    <p:sldId id="441" r:id="rId27"/>
    <p:sldId id="442" r:id="rId28"/>
    <p:sldId id="445" r:id="rId29"/>
    <p:sldId id="444" r:id="rId30"/>
    <p:sldId id="443" r:id="rId31"/>
    <p:sldId id="432" r:id="rId32"/>
    <p:sldId id="446" r:id="rId33"/>
    <p:sldId id="435" r:id="rId34"/>
    <p:sldId id="433" r:id="rId35"/>
    <p:sldId id="436" r:id="rId36"/>
    <p:sldId id="437" r:id="rId37"/>
    <p:sldId id="438" r:id="rId38"/>
    <p:sldId id="447" r:id="rId39"/>
    <p:sldId id="448" r:id="rId40"/>
    <p:sldId id="449" r:id="rId41"/>
    <p:sldId id="429" r:id="rId42"/>
    <p:sldId id="450" r:id="rId43"/>
    <p:sldId id="451" r:id="rId44"/>
    <p:sldId id="452" r:id="rId45"/>
    <p:sldId id="453" r:id="rId46"/>
    <p:sldId id="454" r:id="rId47"/>
    <p:sldId id="455" r:id="rId48"/>
    <p:sldId id="456" r:id="rId49"/>
    <p:sldId id="457" r:id="rId50"/>
    <p:sldId id="458" r:id="rId51"/>
    <p:sldId id="460" r:id="rId52"/>
    <p:sldId id="461" r:id="rId53"/>
    <p:sldId id="468" r:id="rId54"/>
    <p:sldId id="469" r:id="rId55"/>
    <p:sldId id="462" r:id="rId56"/>
    <p:sldId id="463" r:id="rId57"/>
    <p:sldId id="464" r:id="rId58"/>
    <p:sldId id="465" r:id="rId59"/>
    <p:sldId id="466" r:id="rId60"/>
    <p:sldId id="467" r:id="rId61"/>
    <p:sldId id="405" r:id="rId62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000"/>
    <a:srgbClr val="193232"/>
    <a:srgbClr val="323219"/>
    <a:srgbClr val="99FF99"/>
    <a:srgbClr val="321932"/>
    <a:srgbClr val="193219"/>
    <a:srgbClr val="32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/>
    <p:restoredTop sz="93702"/>
  </p:normalViewPr>
  <p:slideViewPr>
    <p:cSldViewPr>
      <p:cViewPr>
        <p:scale>
          <a:sx n="100" d="100"/>
          <a:sy n="100" d="100"/>
        </p:scale>
        <p:origin x="1104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B6DFB-6085-A44A-A2B0-DE770F4EF61D}" type="datetimeFigureOut">
              <a:rPr lang="en-US" smtClean="0">
                <a:latin typeface="Calibri Regular" charset="0"/>
                <a:ea typeface="Calibri Regular" charset="0"/>
                <a:cs typeface="Calibri Regular" charset="0"/>
              </a:rPr>
              <a:t>2/15/17</a:t>
            </a:fld>
            <a:endParaRPr lang="en-US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9428B-93D5-BB4C-9C80-2506FFC574D0}" type="slidenum">
              <a:rPr lang="en-US" smtClean="0">
                <a:latin typeface="Calibri Regular" charset="0"/>
                <a:ea typeface="Calibri Regular" charset="0"/>
                <a:cs typeface="Calibri Regular" charset="0"/>
              </a:rPr>
              <a:t>‹#›</a:t>
            </a:fld>
            <a:endParaRPr lang="en-US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6333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 Regular" charset="0"/>
                <a:ea typeface="+mn-ea"/>
                <a:cs typeface="Calibri Regular" charset="0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 Regular" charset="0"/>
                <a:ea typeface="+mn-ea"/>
                <a:cs typeface="Calibri Regular" charset="0"/>
              </a:defRPr>
            </a:lvl1pPr>
          </a:lstStyle>
          <a:p>
            <a:pPr>
              <a:defRPr/>
            </a:pPr>
            <a:fld id="{7D860479-C871-FC4D-A5AF-4BAF4103A9E1}" type="datetimeFigureOut">
              <a:rPr lang="pt-BR" smtClean="0"/>
              <a:pPr>
                <a:defRPr/>
              </a:pPr>
              <a:t>15/02/17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dirty="0" smtClean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 dirty="0" smtClean="0"/>
              <a:t>Clique para editar os estilos do texto mestre</a:t>
            </a:r>
          </a:p>
          <a:p>
            <a:pPr lvl="1"/>
            <a:r>
              <a:rPr lang="pt-BR" noProof="0" dirty="0" smtClean="0"/>
              <a:t>Segundo nível</a:t>
            </a:r>
          </a:p>
          <a:p>
            <a:pPr lvl="2"/>
            <a:r>
              <a:rPr lang="pt-BR" noProof="0" dirty="0" smtClean="0"/>
              <a:t>Terceiro nível</a:t>
            </a:r>
          </a:p>
          <a:p>
            <a:pPr lvl="3"/>
            <a:r>
              <a:rPr lang="pt-BR" noProof="0" dirty="0" smtClean="0"/>
              <a:t>Quarto nível</a:t>
            </a:r>
          </a:p>
          <a:p>
            <a:pPr lvl="4"/>
            <a:r>
              <a:rPr lang="pt-BR" noProof="0" dirty="0" smtClean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 Regular" charset="0"/>
                <a:ea typeface="+mn-ea"/>
                <a:cs typeface="Calibri Regular" charset="0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i="0">
                <a:latin typeface="Calibri Regular" charset="0"/>
                <a:ea typeface="Calibri Regular" charset="0"/>
                <a:cs typeface="Calibri Regular" charset="0"/>
              </a:defRPr>
            </a:lvl1pPr>
          </a:lstStyle>
          <a:p>
            <a:fld id="{ED8A0546-BF2E-B14A-9B55-67081D6B0E8F}" type="slidenum">
              <a:rPr lang="pt-BR" altLang="x-none" smtClean="0"/>
              <a:pPr/>
              <a:t>‹#›</a:t>
            </a:fld>
            <a:endParaRPr lang="pt-BR" altLang="x-non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Calibri Regular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Calibri Regular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Calibri Regular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Calibri Regular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Calibri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Calibri Regular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13/10/2015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Basic </a:t>
            </a:r>
            <a:r>
              <a:rPr lang="pt-BR" dirty="0" err="1" smtClean="0"/>
              <a:t>I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 i="0">
                <a:latin typeface="Calibri Regular" charset="0"/>
                <a:ea typeface="Calibri Regular" charset="0"/>
                <a:cs typeface="Calibri Regular" charset="0"/>
              </a:defRPr>
            </a:lvl1pPr>
          </a:lstStyle>
          <a:p>
            <a:fld id="{143E2DB8-19E9-A74E-9BC7-202234FEC66F}" type="slidenum">
              <a:rPr lang="pt-BR" altLang="x-none" smtClean="0"/>
              <a:pPr/>
              <a:t>‹#›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75463479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5229200"/>
            <a:ext cx="8229600" cy="896963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Calibri Regular" charset="0"/>
              </a:defRPr>
            </a:lvl1pPr>
            <a:lvl2pPr>
              <a:defRPr b="0" i="0">
                <a:latin typeface="Calibri Regular" charset="0"/>
              </a:defRPr>
            </a:lvl2pPr>
            <a:lvl3pPr>
              <a:defRPr b="0" i="0">
                <a:latin typeface="Calibri Regular" charset="0"/>
              </a:defRPr>
            </a:lvl3pPr>
            <a:lvl4pPr>
              <a:defRPr b="0" i="0">
                <a:latin typeface="Calibri Regular" charset="0"/>
              </a:defRPr>
            </a:lvl4pPr>
            <a:lvl5pPr>
              <a:defRPr b="0" i="0">
                <a:latin typeface="Calibri Regular" charset="0"/>
              </a:defRPr>
            </a:lvl5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13/10/2015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Basic </a:t>
            </a:r>
            <a:r>
              <a:rPr lang="pt-BR" dirty="0" err="1" smtClean="0"/>
              <a:t>I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 i="0">
                <a:latin typeface="Calibri Regular" charset="0"/>
                <a:ea typeface="Calibri Regular" charset="0"/>
                <a:cs typeface="Calibri Regular" charset="0"/>
              </a:defRPr>
            </a:lvl1pPr>
          </a:lstStyle>
          <a:p>
            <a:fld id="{5C132EE3-3BE1-CD49-ACBD-35E1E37C0A40}" type="slidenum">
              <a:rPr lang="pt-BR" altLang="x-none" smtClean="0"/>
              <a:pPr/>
              <a:t>‹#›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1909703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Calibri Regular" charset="0"/>
              </a:defRPr>
            </a:lvl1pPr>
            <a:lvl2pPr>
              <a:defRPr b="0" i="0">
                <a:latin typeface="Calibri Regular" charset="0"/>
              </a:defRPr>
            </a:lvl2pPr>
            <a:lvl3pPr>
              <a:defRPr b="0" i="0">
                <a:latin typeface="Calibri Regular" charset="0"/>
              </a:defRPr>
            </a:lvl3pPr>
            <a:lvl4pPr>
              <a:defRPr b="0" i="0">
                <a:latin typeface="Calibri Regular" charset="0"/>
              </a:defRPr>
            </a:lvl4pPr>
            <a:lvl5pPr>
              <a:defRPr b="0" i="0">
                <a:latin typeface="Calibri Regular" charset="0"/>
              </a:defRPr>
            </a:lvl5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13/10/2015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Basic </a:t>
            </a:r>
            <a:r>
              <a:rPr lang="pt-BR" dirty="0" err="1" smtClean="0"/>
              <a:t>I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 i="0">
                <a:latin typeface="Calibri Regular" charset="0"/>
                <a:ea typeface="Calibri Regular" charset="0"/>
                <a:cs typeface="Calibri Regular" charset="0"/>
              </a:defRPr>
            </a:lvl1pPr>
          </a:lstStyle>
          <a:p>
            <a:fld id="{E2511819-0437-0743-98A0-AFD87DC5DC65}" type="slidenum">
              <a:rPr lang="pt-BR" altLang="x-none" smtClean="0"/>
              <a:pPr/>
              <a:t>‹#›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129741474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13/10/2015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Python Bootcamp - Basic I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0A1260-4A30-F044-9137-01A0EAEFF642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66879221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13/10/2015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Python Bootcamp - Basic I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9D5841-BFA9-8F48-83DA-E2A0FBEA7F4A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25432768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13/10/2015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Python Bootcamp - Basic I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EAFA46-22CC-7E46-89EB-C34EF9246611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78592284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13/10/2015</a:t>
            </a:r>
            <a:endParaRPr lang="pt-BR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Python Bootcamp - Basic I</a:t>
            </a: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0800FC-C8E1-0549-8E83-63F732A9599B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62628818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13/10/2015</a:t>
            </a:r>
            <a:endParaRPr lang="pt-BR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Python Bootcamp - Basic I</a:t>
            </a:r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8E2D41-52AB-444C-9D34-DBCE9F248C9A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20812092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13/10/2015</a:t>
            </a:r>
            <a:endParaRPr lang="pt-BR" dirty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Python Bootcamp - Basic I</a:t>
            </a:r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B0E7EE-F428-7640-BF2D-CC327B93105F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305377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13/10/2015</a:t>
            </a:r>
            <a:endParaRPr lang="pt-BR" dirty="0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Python Bootcamp - Basic I</a:t>
            </a:r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F5211F-CC26-F944-A11D-16FF6988DC4E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1747843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13/10/2015</a:t>
            </a:r>
            <a:endParaRPr lang="pt-BR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Python Bootcamp - Basic I</a:t>
            </a: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3B1220-EF05-744E-8725-75460D92DA5B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6365081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3568" y="2348880"/>
            <a:ext cx="8229600" cy="1143000"/>
          </a:xfrm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529961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13/10/2015</a:t>
            </a:r>
            <a:endParaRPr lang="pt-BR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Python Bootcamp - Basic I</a:t>
            </a: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63005D-67AC-E945-8313-8B49310E9357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17688513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13/10/2015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Python Bootcamp - Basic I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1A2A23-9F7B-B44F-94EB-63E0B13BC52F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58402465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13/10/2015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Python Bootcamp - Basic I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F28413-9F1E-364B-81CB-B7E9960AEEED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4758791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Calibri Regular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13/10/2015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Basic </a:t>
            </a:r>
            <a:r>
              <a:rPr lang="pt-BR" dirty="0" err="1" smtClean="0"/>
              <a:t>I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 i="0">
                <a:latin typeface="Calibri Regular" charset="0"/>
                <a:ea typeface="Calibri Regular" charset="0"/>
                <a:cs typeface="Calibri Regular" charset="0"/>
              </a:defRPr>
            </a:lvl1pPr>
          </a:lstStyle>
          <a:p>
            <a:fld id="{A35769DD-A044-EE4D-A728-60116D9288F3}" type="slidenum">
              <a:rPr lang="pt-BR" altLang="x-none" smtClean="0"/>
              <a:pPr/>
              <a:t>‹#›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10854676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Calibri Regular" charset="0"/>
              </a:defRPr>
            </a:lvl1pPr>
            <a:lvl2pPr>
              <a:defRPr sz="2400" b="0" i="0">
                <a:latin typeface="Calibri Regular" charset="0"/>
              </a:defRPr>
            </a:lvl2pPr>
            <a:lvl3pPr>
              <a:defRPr sz="2000" b="0" i="0">
                <a:latin typeface="Calibri Regular" charset="0"/>
              </a:defRPr>
            </a:lvl3pPr>
            <a:lvl4pPr>
              <a:defRPr sz="1800" b="0" i="0">
                <a:latin typeface="Calibri Regular" charset="0"/>
              </a:defRPr>
            </a:lvl4pPr>
            <a:lvl5pPr>
              <a:defRPr sz="1800" b="0" i="0">
                <a:latin typeface="Calibri Regular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Calibri Regular" charset="0"/>
              </a:defRPr>
            </a:lvl1pPr>
            <a:lvl2pPr>
              <a:defRPr sz="2400" b="0" i="0">
                <a:latin typeface="Calibri Regular" charset="0"/>
              </a:defRPr>
            </a:lvl2pPr>
            <a:lvl3pPr>
              <a:defRPr sz="2000" b="0" i="0">
                <a:latin typeface="Calibri Regular" charset="0"/>
              </a:defRPr>
            </a:lvl3pPr>
            <a:lvl4pPr>
              <a:defRPr sz="1800" b="0" i="0">
                <a:latin typeface="Calibri Regular" charset="0"/>
              </a:defRPr>
            </a:lvl4pPr>
            <a:lvl5pPr>
              <a:defRPr sz="1800" b="0" i="0">
                <a:latin typeface="Calibri Regular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13/10/2015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Basic </a:t>
            </a:r>
            <a:r>
              <a:rPr lang="pt-BR" dirty="0" err="1" smtClean="0"/>
              <a:t>I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 i="0">
                <a:latin typeface="Calibri Regular" charset="0"/>
                <a:ea typeface="Calibri Regular" charset="0"/>
                <a:cs typeface="Calibri Regular" charset="0"/>
              </a:defRPr>
            </a:lvl1pPr>
          </a:lstStyle>
          <a:p>
            <a:fld id="{BCAAEAD2-E7DA-424E-A17F-15B2C3273F02}" type="slidenum">
              <a:rPr lang="pt-BR" altLang="x-none" smtClean="0"/>
              <a:pPr/>
              <a:t>‹#›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113193028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Calibri Regular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Calibri Regular" charset="0"/>
              </a:defRPr>
            </a:lvl1pPr>
            <a:lvl2pPr>
              <a:defRPr sz="2000" b="0" i="0">
                <a:latin typeface="Calibri Regular" charset="0"/>
              </a:defRPr>
            </a:lvl2pPr>
            <a:lvl3pPr>
              <a:defRPr sz="1800" b="0" i="0">
                <a:latin typeface="Calibri Regular" charset="0"/>
              </a:defRPr>
            </a:lvl3pPr>
            <a:lvl4pPr>
              <a:defRPr sz="1600" b="0" i="0">
                <a:latin typeface="Calibri Regular" charset="0"/>
              </a:defRPr>
            </a:lvl4pPr>
            <a:lvl5pPr>
              <a:defRPr sz="1600" b="0" i="0">
                <a:latin typeface="Calibri Regular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Calibri Regular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Calibri Regular" charset="0"/>
              </a:defRPr>
            </a:lvl1pPr>
            <a:lvl2pPr>
              <a:defRPr sz="2000" b="0" i="0">
                <a:latin typeface="Calibri Regular" charset="0"/>
              </a:defRPr>
            </a:lvl2pPr>
            <a:lvl3pPr>
              <a:defRPr sz="1800" b="0" i="0">
                <a:latin typeface="Calibri Regular" charset="0"/>
              </a:defRPr>
            </a:lvl3pPr>
            <a:lvl4pPr>
              <a:defRPr sz="1600" b="0" i="0">
                <a:latin typeface="Calibri Regular" charset="0"/>
              </a:defRPr>
            </a:lvl4pPr>
            <a:lvl5pPr>
              <a:defRPr sz="1600" b="0" i="0">
                <a:latin typeface="Calibri Regular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13/10/2015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Basic </a:t>
            </a:r>
            <a:r>
              <a:rPr lang="pt-BR" dirty="0" err="1" smtClean="0"/>
              <a:t>I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 i="0">
                <a:latin typeface="Calibri Regular" charset="0"/>
                <a:ea typeface="Calibri Regular" charset="0"/>
                <a:cs typeface="Calibri Regular" charset="0"/>
              </a:defRPr>
            </a:lvl1pPr>
          </a:lstStyle>
          <a:p>
            <a:fld id="{734EF062-9B9F-8642-ABC9-3B018DC2A12B}" type="slidenum">
              <a:rPr lang="pt-BR" altLang="x-none" smtClean="0"/>
              <a:pPr/>
              <a:t>‹#›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194207083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13/10/2015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Basic </a:t>
            </a:r>
            <a:r>
              <a:rPr lang="pt-BR" dirty="0" err="1" smtClean="0"/>
              <a:t>I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 i="0">
                <a:latin typeface="Calibri Regular" charset="0"/>
                <a:ea typeface="Calibri Regular" charset="0"/>
                <a:cs typeface="Calibri Regular" charset="0"/>
              </a:defRPr>
            </a:lvl1pPr>
          </a:lstStyle>
          <a:p>
            <a:fld id="{F0FF39CC-022E-A24F-BF77-2D881E7A4EE9}" type="slidenum">
              <a:rPr lang="pt-BR" altLang="x-none" smtClean="0"/>
              <a:pPr/>
              <a:t>‹#›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78055628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13/10/2015</a:t>
            </a:r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Basic </a:t>
            </a:r>
            <a:r>
              <a:rPr lang="pt-BR" dirty="0" err="1" smtClean="0"/>
              <a:t>I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 i="0">
                <a:latin typeface="Calibri Regular" charset="0"/>
                <a:ea typeface="Calibri Regular" charset="0"/>
                <a:cs typeface="Calibri Regular" charset="0"/>
              </a:defRPr>
            </a:lvl1pPr>
          </a:lstStyle>
          <a:p>
            <a:fld id="{1B98F239-A321-9641-9A9C-23B79D1354EC}" type="slidenum">
              <a:rPr lang="pt-BR" altLang="x-none" smtClean="0"/>
              <a:pPr/>
              <a:t>‹#›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19793661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Calibri Regular" charset="0"/>
              </a:defRPr>
            </a:lvl1pPr>
            <a:lvl2pPr>
              <a:defRPr sz="2800" b="0" i="0">
                <a:latin typeface="Calibri Regular" charset="0"/>
              </a:defRPr>
            </a:lvl2pPr>
            <a:lvl3pPr>
              <a:defRPr sz="2400" b="0" i="0">
                <a:latin typeface="Calibri Regular" charset="0"/>
              </a:defRPr>
            </a:lvl3pPr>
            <a:lvl4pPr>
              <a:defRPr sz="2000" b="0" i="0">
                <a:latin typeface="Calibri Regular" charset="0"/>
              </a:defRPr>
            </a:lvl4pPr>
            <a:lvl5pPr>
              <a:defRPr sz="2000" b="0" i="0">
                <a:latin typeface="Calibri Regular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Calibri Regular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13/10/2015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Basic </a:t>
            </a:r>
            <a:r>
              <a:rPr lang="pt-BR" dirty="0" err="1" smtClean="0"/>
              <a:t>I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 i="0">
                <a:latin typeface="Calibri Regular" charset="0"/>
                <a:ea typeface="Calibri Regular" charset="0"/>
                <a:cs typeface="Calibri Regular" charset="0"/>
              </a:defRPr>
            </a:lvl1pPr>
          </a:lstStyle>
          <a:p>
            <a:fld id="{CB28EDAC-0CB2-9D4F-AEA9-C9F0B9EE8452}" type="slidenum">
              <a:rPr lang="pt-BR" altLang="x-none" smtClean="0"/>
              <a:pPr/>
              <a:t>‹#›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53718635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Calibri Regular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dirty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Calibri Regular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13/10/2015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Basic </a:t>
            </a:r>
            <a:r>
              <a:rPr lang="pt-BR" dirty="0" err="1" smtClean="0"/>
              <a:t>I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 i="0">
                <a:latin typeface="Calibri Regular" charset="0"/>
                <a:ea typeface="Calibri Regular" charset="0"/>
                <a:cs typeface="Calibri Regular" charset="0"/>
              </a:defRPr>
            </a:lvl1pPr>
          </a:lstStyle>
          <a:p>
            <a:fld id="{D10E2210-02CF-AB44-9091-2F06B43763EA}" type="slidenum">
              <a:rPr lang="pt-BR" altLang="x-none" smtClean="0"/>
              <a:pPr/>
              <a:t>‹#›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4698333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D:\Dropbox\Pos-Doutorado\Talks\Python Bootcamp\Figures\Python Bootcamp - Top Snake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0" b="40900"/>
          <a:stretch>
            <a:fillRect/>
          </a:stretch>
        </p:blipFill>
        <p:spPr bwMode="auto">
          <a:xfrm>
            <a:off x="2843213" y="2924175"/>
            <a:ext cx="6300787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/>
          <p:cNvSpPr/>
          <p:nvPr userDrawn="1"/>
        </p:nvSpPr>
        <p:spPr>
          <a:xfrm>
            <a:off x="0" y="0"/>
            <a:ext cx="9144000" cy="688498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b="0" i="0" dirty="0">
              <a:latin typeface="Calibri Regular" charset="0"/>
            </a:endParaRPr>
          </a:p>
        </p:txBody>
      </p:sp>
      <p:pic>
        <p:nvPicPr>
          <p:cNvPr id="1028" name="Picture 6" descr="D:\Dropbox\Pos-Doutorado\Talks\Python Bootcamp\Figures\Python Bootcamp - Bottom Snake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/>
          <a:stretch>
            <a:fillRect/>
          </a:stretch>
        </p:blipFill>
        <p:spPr bwMode="auto">
          <a:xfrm>
            <a:off x="0" y="0"/>
            <a:ext cx="7256463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6838"/>
            <a:ext cx="2016125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755650" y="4941888"/>
            <a:ext cx="82296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 dirty="0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06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ransition>
    <p:fade/>
  </p:transition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b="0" i="0" kern="1200">
          <a:solidFill>
            <a:schemeClr val="tx1"/>
          </a:solidFill>
          <a:latin typeface="Calibri Regular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Lat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Lat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Lato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Pos-Doutorado\Talks\Python Bootcamp\Figures\Python Bootcamp - Top Snake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07" r="6966" b="37654"/>
          <a:stretch>
            <a:fillRect/>
          </a:stretch>
        </p:blipFill>
        <p:spPr bwMode="auto">
          <a:xfrm>
            <a:off x="-1588" y="6500813"/>
            <a:ext cx="9144001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 dirty="0"/>
              <a:t>Clique para editar os estilos do texto mestre</a:t>
            </a:r>
          </a:p>
          <a:p>
            <a:pPr lvl="1"/>
            <a:r>
              <a:rPr lang="pt-BR" altLang="x-none" dirty="0"/>
              <a:t>Segundo nível</a:t>
            </a:r>
          </a:p>
          <a:p>
            <a:pPr lvl="2"/>
            <a:r>
              <a:rPr lang="pt-BR" altLang="x-none" dirty="0"/>
              <a:t>Terceiro nível</a:t>
            </a:r>
          </a:p>
          <a:p>
            <a:pPr lvl="3"/>
            <a:r>
              <a:rPr lang="pt-BR" altLang="x-none" dirty="0"/>
              <a:t>Quarto nível</a:t>
            </a:r>
          </a:p>
          <a:p>
            <a:pPr lvl="4"/>
            <a:r>
              <a:rPr lang="pt-BR" altLang="x-none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750" y="65246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13/10/2015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51986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Basic </a:t>
            </a:r>
            <a:r>
              <a:rPr lang="pt-BR" dirty="0" err="1" smtClean="0"/>
              <a:t>I</a:t>
            </a:r>
            <a:endParaRPr lang="pt-BR" dirty="0"/>
          </a:p>
        </p:txBody>
      </p:sp>
      <p:pic>
        <p:nvPicPr>
          <p:cNvPr id="2054" name="Picture 6" descr="D:\Dropbox\Pos-Doutorado\Talks\Python Bootcamp\Figures\Python Bootcamp - Bottom Snake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 b="53310"/>
          <a:stretch>
            <a:fillRect/>
          </a:stretch>
        </p:blipFill>
        <p:spPr bwMode="auto">
          <a:xfrm>
            <a:off x="0" y="0"/>
            <a:ext cx="91440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07950"/>
            <a:ext cx="11588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1258888" y="4048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 dirty="0"/>
              <a:t>Clique para editar o estilo do título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975475" y="65198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>
                <a:solidFill>
                  <a:srgbClr val="262626"/>
                </a:solidFill>
                <a:latin typeface="Calibri Regular" charset="0"/>
                <a:ea typeface="Calibri Regular" charset="0"/>
                <a:cs typeface="Calibri Regular" charset="0"/>
              </a:defRPr>
            </a:lvl1pPr>
          </a:lstStyle>
          <a:p>
            <a:fld id="{98E81725-E95C-F147-ACFB-EB12B284F425}" type="slidenum">
              <a:rPr lang="pt-BR" altLang="x-none" smtClean="0"/>
              <a:pPr/>
              <a:t>‹#›</a:t>
            </a:fld>
            <a:endParaRPr lang="pt-BR" altLang="x-non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ransition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>
          <a:solidFill>
            <a:schemeClr val="tx1"/>
          </a:solidFill>
          <a:latin typeface="Calibri Regular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b="0" i="0" kern="1200">
          <a:solidFill>
            <a:schemeClr val="tx1"/>
          </a:solidFill>
          <a:latin typeface="Calibri Regular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b="0" i="0" kern="1200">
          <a:solidFill>
            <a:schemeClr val="tx1"/>
          </a:solidFill>
          <a:latin typeface="Calibri Regular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b="0" i="0" kern="1200">
          <a:solidFill>
            <a:schemeClr val="tx1"/>
          </a:solidFill>
          <a:latin typeface="Calibri Regular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b="0" i="0" kern="1200">
          <a:solidFill>
            <a:schemeClr val="tx1"/>
          </a:solidFill>
          <a:latin typeface="Calibri Regular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b="0" i="0" kern="1200">
          <a:solidFill>
            <a:schemeClr val="tx1"/>
          </a:solidFill>
          <a:latin typeface="Calibri Regular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" descr="D:\Dropbox\Pos-Doutorado\Talks\Python Bootcamp\Figures\Python Bootcamp - Top Sn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0" b="40900"/>
          <a:stretch>
            <a:fillRect/>
          </a:stretch>
        </p:blipFill>
        <p:spPr bwMode="auto">
          <a:xfrm>
            <a:off x="2843213" y="2924175"/>
            <a:ext cx="6300787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0" y="0"/>
            <a:ext cx="9144000" cy="688498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latin typeface="Calibri Regular" charset="0"/>
            </a:endParaRPr>
          </a:p>
        </p:txBody>
      </p:sp>
      <p:pic>
        <p:nvPicPr>
          <p:cNvPr id="13316" name="Picture 6" descr="D:\Dropbox\Pos-Doutorado\Talks\Python Bootcamp\Figures\Python Bootcamp - Bottom Snak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/>
          <a:stretch>
            <a:fillRect/>
          </a:stretch>
        </p:blipFill>
        <p:spPr bwMode="auto">
          <a:xfrm>
            <a:off x="0" y="0"/>
            <a:ext cx="7256463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ítulo 1"/>
          <p:cNvSpPr>
            <a:spLocks noGrp="1"/>
          </p:cNvSpPr>
          <p:nvPr>
            <p:ph type="ctrTitle"/>
          </p:nvPr>
        </p:nvSpPr>
        <p:spPr>
          <a:xfrm>
            <a:off x="94624" y="3845183"/>
            <a:ext cx="8964613" cy="1470025"/>
          </a:xfrm>
        </p:spPr>
        <p:txBody>
          <a:bodyPr/>
          <a:lstStyle/>
          <a:p>
            <a:pPr eaLnBrk="1" hangingPunct="1"/>
            <a:r>
              <a:rPr lang="pt-BR" altLang="x-none" dirty="0"/>
              <a:t>Python </a:t>
            </a:r>
            <a:r>
              <a:rPr lang="pt-BR" altLang="x-none" dirty="0" err="1"/>
              <a:t>Bootcamp</a:t>
            </a:r>
            <a:r>
              <a:rPr lang="pt-BR" altLang="x-none" dirty="0"/>
              <a:t/>
            </a:r>
            <a:br>
              <a:rPr lang="pt-BR" altLang="x-none" dirty="0"/>
            </a:br>
            <a:r>
              <a:rPr lang="pt-BR" altLang="x-none" dirty="0" smtClean="0"/>
              <a:t>Toolboxes</a:t>
            </a:r>
            <a:endParaRPr lang="pt-BR" altLang="x-non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937837" y="5361418"/>
            <a:ext cx="6121400" cy="942975"/>
          </a:xfrm>
        </p:spPr>
        <p:txBody>
          <a:bodyPr anchor="ctr">
            <a:normAutofit lnSpcReduction="10000"/>
          </a:bodyPr>
          <a:lstStyle/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PhD Bruno C. </a:t>
            </a: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Quint</a:t>
            </a:r>
            <a:endParaRPr lang="pt-BR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bquint@ctio.noao.edu </a:t>
            </a:r>
          </a:p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Resident</a:t>
            </a: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Astronomer</a:t>
            </a: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at</a:t>
            </a: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SOAR Telescope </a:t>
            </a:r>
          </a:p>
        </p:txBody>
      </p:sp>
      <p:pic>
        <p:nvPicPr>
          <p:cNvPr id="13319" name="Picture 5" descr="D:\Dropbox\Pos-Doutorado\Talks\Python Bootcamp\Figures\Python Bootcamp - Med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6838"/>
            <a:ext cx="2016125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987824" y="6237312"/>
            <a:ext cx="6071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Lato" charset="0"/>
                <a:cs typeface="Lato" charset="0"/>
              </a:rPr>
              <a:t>https://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Lato" charset="0"/>
                <a:cs typeface="Lato" charset="0"/>
              </a:rPr>
              <a:t>github.com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Lato" charset="0"/>
                <a:cs typeface="Lato" charset="0"/>
              </a:rPr>
              <a:t>/b1quint/PythonBootcamp2017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10</a:t>
            </a:fld>
            <a:endParaRPr lang="pt-BR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 b="45973"/>
          <a:stretch/>
        </p:blipFill>
        <p:spPr>
          <a:xfrm>
            <a:off x="413792" y="1700808"/>
            <a:ext cx="8316416" cy="3035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24128" y="548680"/>
            <a:ext cx="2962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+mj-lt"/>
              </a:rPr>
              <a:t>Tab Completion</a:t>
            </a:r>
            <a:endParaRPr lang="en-US" sz="28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3792" y="4736232"/>
            <a:ext cx="24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Tab pressed 3x</a:t>
            </a:r>
            <a:endParaRPr lang="en-US" sz="28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275856" y="4520208"/>
            <a:ext cx="504056" cy="432048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771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11</a:t>
            </a:fld>
            <a:endParaRPr lang="pt-BR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 b="45973"/>
          <a:stretch/>
        </p:blipFill>
        <p:spPr>
          <a:xfrm>
            <a:off x="413792" y="1700808"/>
            <a:ext cx="8316416" cy="3035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24128" y="548680"/>
            <a:ext cx="2962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+mj-lt"/>
              </a:rPr>
              <a:t>Tab Completion</a:t>
            </a:r>
            <a:endParaRPr lang="en-US" sz="28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3792" y="4736232"/>
            <a:ext cx="24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Tab pressed 3x</a:t>
            </a:r>
            <a:endParaRPr lang="en-US" sz="28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275856" y="4520208"/>
            <a:ext cx="504056" cy="432048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5400000">
            <a:off x="3861618" y="4874732"/>
            <a:ext cx="6799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+mj-lt"/>
              </a:rPr>
              <a:t>:-(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66333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 b="15214"/>
          <a:stretch/>
        </p:blipFill>
        <p:spPr>
          <a:xfrm>
            <a:off x="370384" y="1412255"/>
            <a:ext cx="8316416" cy="47636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12</a:t>
            </a:fld>
            <a:endParaRPr lang="pt-BR" altLang="x-none"/>
          </a:p>
        </p:txBody>
      </p:sp>
      <p:sp>
        <p:nvSpPr>
          <p:cNvPr id="9" name="TextBox 8"/>
          <p:cNvSpPr txBox="1"/>
          <p:nvPr/>
        </p:nvSpPr>
        <p:spPr>
          <a:xfrm>
            <a:off x="5724128" y="548680"/>
            <a:ext cx="2962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+mj-lt"/>
              </a:rPr>
              <a:t>Tab Completion</a:t>
            </a:r>
            <a:endParaRPr lang="en-US" sz="28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1880" y="5246040"/>
            <a:ext cx="244036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Tab pressed 1x</a:t>
            </a:r>
            <a:endParaRPr lang="en-US" sz="28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339752" y="5589240"/>
            <a:ext cx="968660" cy="360040"/>
          </a:xfrm>
          <a:prstGeom prst="straightConnector1">
            <a:avLst/>
          </a:prstGeom>
          <a:ln w="857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5400000">
            <a:off x="4372062" y="4521323"/>
            <a:ext cx="6799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:-)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708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13</a:t>
            </a:fld>
            <a:endParaRPr lang="pt-BR" altLang="x-none"/>
          </a:p>
        </p:txBody>
      </p:sp>
      <p:sp>
        <p:nvSpPr>
          <p:cNvPr id="9" name="TextBox 8"/>
          <p:cNvSpPr txBox="1"/>
          <p:nvPr/>
        </p:nvSpPr>
        <p:spPr>
          <a:xfrm>
            <a:off x="5724128" y="548680"/>
            <a:ext cx="2962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+mj-lt"/>
              </a:rPr>
              <a:t>Tab Completion</a:t>
            </a:r>
            <a:endParaRPr lang="en-US" sz="28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" b="84423"/>
          <a:stretch/>
        </p:blipFill>
        <p:spPr>
          <a:xfrm>
            <a:off x="251520" y="1556792"/>
            <a:ext cx="8686800" cy="87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22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14</a:t>
            </a:fld>
            <a:endParaRPr lang="pt-BR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" b="14129"/>
          <a:stretch/>
        </p:blipFill>
        <p:spPr>
          <a:xfrm>
            <a:off x="251520" y="1556792"/>
            <a:ext cx="8686800" cy="48245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24128" y="548680"/>
            <a:ext cx="2962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+mj-lt"/>
              </a:rPr>
              <a:t>Tab Completion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1520" y="5589240"/>
            <a:ext cx="8686800" cy="792088"/>
          </a:xfrm>
          <a:prstGeom prst="rect">
            <a:avLst/>
          </a:prstGeom>
          <a:gradFill>
            <a:gsLst>
              <a:gs pos="60000">
                <a:srgbClr val="FFFFFF">
                  <a:alpha val="70000"/>
                </a:srgbClr>
              </a:gs>
              <a:gs pos="10000">
                <a:srgbClr val="FFFFFF"/>
              </a:gs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744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15</a:t>
            </a:fld>
            <a:endParaRPr lang="pt-BR" altLang="x-none"/>
          </a:p>
        </p:txBody>
      </p:sp>
      <p:sp>
        <p:nvSpPr>
          <p:cNvPr id="9" name="TextBox 8"/>
          <p:cNvSpPr txBox="1"/>
          <p:nvPr/>
        </p:nvSpPr>
        <p:spPr>
          <a:xfrm>
            <a:off x="5724128" y="548680"/>
            <a:ext cx="338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+mj-lt"/>
              </a:rPr>
              <a:t>Help with (</a:t>
            </a:r>
            <a:r>
              <a:rPr lang="en-US" sz="2800" dirty="0" err="1" smtClean="0">
                <a:latin typeface="+mj-lt"/>
              </a:rPr>
              <a:t>i</a:t>
            </a:r>
            <a:r>
              <a:rPr lang="en-US" sz="2800" dirty="0" smtClean="0">
                <a:latin typeface="+mj-lt"/>
              </a:rPr>
              <a:t>)Python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5638694"/>
            <a:ext cx="9109075" cy="792088"/>
          </a:xfrm>
          <a:prstGeom prst="rect">
            <a:avLst/>
          </a:prstGeom>
          <a:gradFill>
            <a:gsLst>
              <a:gs pos="60000">
                <a:srgbClr val="FFFFFF">
                  <a:alpha val="70000"/>
                </a:srgbClr>
              </a:gs>
              <a:gs pos="10000">
                <a:srgbClr val="FFFFFF"/>
              </a:gs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"/>
          <a:stretch/>
        </p:blipFill>
        <p:spPr>
          <a:xfrm>
            <a:off x="107504" y="1538735"/>
            <a:ext cx="6242696" cy="64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" t="11226" r="30820" b="19312"/>
          <a:stretch/>
        </p:blipFill>
        <p:spPr>
          <a:xfrm>
            <a:off x="4788024" y="1547763"/>
            <a:ext cx="4321050" cy="44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999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68"/>
          <a:stretch/>
        </p:blipFill>
        <p:spPr>
          <a:xfrm>
            <a:off x="0" y="1556792"/>
            <a:ext cx="9144000" cy="4896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16</a:t>
            </a:fld>
            <a:endParaRPr lang="pt-BR" altLang="x-none"/>
          </a:p>
        </p:txBody>
      </p:sp>
      <p:sp>
        <p:nvSpPr>
          <p:cNvPr id="9" name="TextBox 8"/>
          <p:cNvSpPr txBox="1"/>
          <p:nvPr/>
        </p:nvSpPr>
        <p:spPr>
          <a:xfrm>
            <a:off x="5724128" y="548680"/>
            <a:ext cx="338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+mj-lt"/>
              </a:rPr>
              <a:t>Help </a:t>
            </a:r>
            <a:r>
              <a:rPr lang="en-US" sz="2800" smtClean="0">
                <a:latin typeface="+mj-lt"/>
              </a:rPr>
              <a:t>with Python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5638694"/>
            <a:ext cx="9109075" cy="792088"/>
          </a:xfrm>
          <a:prstGeom prst="rect">
            <a:avLst/>
          </a:prstGeom>
          <a:gradFill>
            <a:gsLst>
              <a:gs pos="60000">
                <a:srgbClr val="FFFFFF">
                  <a:alpha val="70000"/>
                </a:srgbClr>
              </a:gs>
              <a:gs pos="10000">
                <a:srgbClr val="FFFFFF"/>
              </a:gs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1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17</a:t>
            </a:fld>
            <a:endParaRPr lang="pt-BR" altLang="x-none"/>
          </a:p>
        </p:txBody>
      </p:sp>
      <p:sp>
        <p:nvSpPr>
          <p:cNvPr id="9" name="TextBox 8"/>
          <p:cNvSpPr txBox="1"/>
          <p:nvPr/>
        </p:nvSpPr>
        <p:spPr>
          <a:xfrm>
            <a:off x="5724128" y="548680"/>
            <a:ext cx="338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+mj-lt"/>
              </a:rPr>
              <a:t>Help with </a:t>
            </a:r>
            <a:r>
              <a:rPr lang="en-US" sz="2800" dirty="0" err="1" smtClean="0">
                <a:latin typeface="+mj-lt"/>
              </a:rPr>
              <a:t>iPython</a:t>
            </a:r>
            <a:endParaRPr lang="en-US" sz="28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68760"/>
            <a:ext cx="3810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219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18</a:t>
            </a:fld>
            <a:endParaRPr lang="pt-BR" altLang="x-none"/>
          </a:p>
        </p:txBody>
      </p:sp>
      <p:sp>
        <p:nvSpPr>
          <p:cNvPr id="9" name="TextBox 8"/>
          <p:cNvSpPr txBox="1"/>
          <p:nvPr/>
        </p:nvSpPr>
        <p:spPr>
          <a:xfrm>
            <a:off x="5724128" y="548680"/>
            <a:ext cx="338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+mj-lt"/>
              </a:rPr>
              <a:t>Help with </a:t>
            </a:r>
            <a:r>
              <a:rPr lang="en-US" sz="2800" dirty="0" err="1" smtClean="0">
                <a:latin typeface="+mj-lt"/>
              </a:rPr>
              <a:t>iPython</a:t>
            </a:r>
            <a:endParaRPr lang="en-US" sz="28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68760"/>
            <a:ext cx="3810000" cy="63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86"/>
          <a:stretch/>
        </p:blipFill>
        <p:spPr>
          <a:xfrm>
            <a:off x="0" y="1907391"/>
            <a:ext cx="9144000" cy="432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761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19</a:t>
            </a:fld>
            <a:endParaRPr lang="pt-BR" altLang="x-none"/>
          </a:p>
        </p:txBody>
      </p:sp>
      <p:sp>
        <p:nvSpPr>
          <p:cNvPr id="9" name="TextBox 8"/>
          <p:cNvSpPr txBox="1"/>
          <p:nvPr/>
        </p:nvSpPr>
        <p:spPr>
          <a:xfrm>
            <a:off x="5724128" y="548680"/>
            <a:ext cx="338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+mj-lt"/>
              </a:rPr>
              <a:t>Magic Functions</a:t>
            </a:r>
            <a:endParaRPr lang="en-US" sz="28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88"/>
          <a:stretch/>
        </p:blipFill>
        <p:spPr>
          <a:xfrm>
            <a:off x="0" y="1620143"/>
            <a:ext cx="9144000" cy="14401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6614"/>
            <a:ext cx="89535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19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rgbClr val="000000"/>
                </a:solidFill>
              </a:rPr>
              <a:t>Table</a:t>
            </a:r>
            <a:r>
              <a:rPr lang="pt-BR" altLang="x-none" dirty="0">
                <a:solidFill>
                  <a:srgbClr val="000000"/>
                </a:solidFill>
              </a:rPr>
              <a:t> </a:t>
            </a:r>
            <a:r>
              <a:rPr lang="pt-BR" altLang="x-none" dirty="0" err="1">
                <a:solidFill>
                  <a:srgbClr val="000000"/>
                </a:solidFill>
              </a:rPr>
              <a:t>of</a:t>
            </a:r>
            <a:r>
              <a:rPr lang="pt-BR" altLang="x-none" dirty="0">
                <a:solidFill>
                  <a:srgbClr val="000000"/>
                </a:solidFill>
              </a:rPr>
              <a:t> </a:t>
            </a:r>
            <a:r>
              <a:rPr lang="pt-BR" altLang="x-none" dirty="0" err="1">
                <a:solidFill>
                  <a:srgbClr val="000000"/>
                </a:solidFill>
              </a:rPr>
              <a:t>Contents</a:t>
            </a:r>
            <a:endParaRPr lang="pt-BR" altLang="x-none" dirty="0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539750" y="6524625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pt-BR" dirty="0" smtClean="0"/>
              <a:t>13/02/2017</a:t>
            </a:r>
            <a:endParaRPr lang="pt-BR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880073" y="6492875"/>
            <a:ext cx="4176365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Python </a:t>
            </a:r>
            <a:r>
              <a:rPr lang="pt-BR" dirty="0" err="1"/>
              <a:t>Bootcamp</a:t>
            </a:r>
            <a:r>
              <a:rPr lang="pt-BR" dirty="0"/>
              <a:t> </a:t>
            </a:r>
            <a:r>
              <a:rPr lang="mr-IN" dirty="0" smtClean="0"/>
              <a:t>–</a:t>
            </a:r>
            <a:r>
              <a:rPr lang="pt-BR" dirty="0" smtClean="0"/>
              <a:t> </a:t>
            </a:r>
            <a:r>
              <a:rPr lang="pt-BR" dirty="0" err="1" smtClean="0"/>
              <a:t>An</a:t>
            </a:r>
            <a:r>
              <a:rPr lang="pt-BR" dirty="0" smtClean="0"/>
              <a:t>(</a:t>
            </a:r>
            <a:r>
              <a:rPr lang="pt-BR" dirty="0" err="1" smtClean="0"/>
              <a:t>other</a:t>
            </a:r>
            <a:r>
              <a:rPr lang="pt-BR" dirty="0" smtClean="0"/>
              <a:t>) Python </a:t>
            </a:r>
            <a:r>
              <a:rPr lang="pt-BR" dirty="0" err="1" smtClean="0"/>
              <a:t>introduction</a:t>
            </a:r>
            <a:r>
              <a:rPr lang="pt-BR" dirty="0" smtClean="0"/>
              <a:t> II</a:t>
            </a:r>
            <a:endParaRPr lang="pt-BR" dirty="0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975475" y="6519863"/>
            <a:ext cx="21336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x-none" dirty="0" smtClean="0">
                <a:solidFill>
                  <a:srgbClr val="262626"/>
                </a:solidFill>
                <a:latin typeface="Calibri Regular" charset="0"/>
                <a:ea typeface="Calibri Regular" charset="0"/>
                <a:cs typeface="Calibri Regular" charset="0"/>
              </a:rPr>
              <a:t>2</a:t>
            </a:r>
            <a:endParaRPr lang="pt-BR" altLang="x-none" dirty="0">
              <a:solidFill>
                <a:srgbClr val="262626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10" name="Retângulo 5"/>
          <p:cNvSpPr>
            <a:spLocks noChangeArrowheads="1"/>
          </p:cNvSpPr>
          <p:nvPr/>
        </p:nvSpPr>
        <p:spPr bwMode="auto">
          <a:xfrm>
            <a:off x="395536" y="1412776"/>
            <a:ext cx="360045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360363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pt-BR" sz="2400" dirty="0" err="1" smtClean="0">
                <a:latin typeface="Calibri Regular" charset="0"/>
                <a:ea typeface="+mn-ea"/>
                <a:cs typeface="Calibri Regular" charset="0"/>
              </a:rPr>
              <a:t>iPython</a:t>
            </a:r>
            <a:endParaRPr lang="pt-BR" sz="2400" dirty="0">
              <a:latin typeface="Calibri Regular" charset="0"/>
              <a:ea typeface="+mn-ea"/>
              <a:cs typeface="Calibri Regular" charset="0"/>
            </a:endParaRPr>
          </a:p>
          <a:p>
            <a:pPr indent="360363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pt-BR" sz="2400" dirty="0" err="1" smtClean="0">
                <a:latin typeface="Calibri Regular" charset="0"/>
                <a:ea typeface="+mn-ea"/>
                <a:cs typeface="Calibri Regular" charset="0"/>
              </a:rPr>
              <a:t>Jupyter</a:t>
            </a:r>
            <a:endParaRPr lang="pt-BR" sz="2400" dirty="0">
              <a:latin typeface="Calibri Regular" charset="0"/>
              <a:ea typeface="+mn-ea"/>
              <a:cs typeface="Calibri Regular" charset="0"/>
            </a:endParaRPr>
          </a:p>
          <a:p>
            <a:pPr indent="360363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400" dirty="0" err="1" smtClean="0">
                <a:latin typeface="Calibri Regular" charset="0"/>
                <a:ea typeface="+mn-ea"/>
                <a:cs typeface="Calibri Regular" charset="0"/>
              </a:rPr>
              <a:t>PyCharm</a:t>
            </a:r>
            <a:endParaRPr lang="pt-BR" dirty="0">
              <a:latin typeface="Calibri Regular" charset="0"/>
              <a:ea typeface="+mn-ea"/>
              <a:cs typeface="Calibri Regular" charset="0"/>
            </a:endParaRPr>
          </a:p>
          <a:p>
            <a:pPr>
              <a:defRPr/>
            </a:pPr>
            <a:endParaRPr lang="pt-BR" dirty="0">
              <a:latin typeface="Calibri Regular" charset="0"/>
              <a:ea typeface="+mn-ea"/>
              <a:cs typeface="Calibri Regular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20</a:t>
            </a:fld>
            <a:endParaRPr lang="pt-BR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605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53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21</a:t>
            </a:fld>
            <a:endParaRPr lang="pt-BR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208"/>
            <a:ext cx="9144000" cy="562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928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22</a:t>
            </a:fld>
            <a:endParaRPr lang="pt-BR" altLang="x-non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9144000" cy="434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89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23</a:t>
            </a:fld>
            <a:endParaRPr lang="pt-BR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57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9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24</a:t>
            </a:fld>
            <a:endParaRPr lang="pt-BR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3999" cy="57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53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25</a:t>
            </a:fld>
            <a:endParaRPr lang="pt-BR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3999" cy="57861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55976" y="3861048"/>
            <a:ext cx="3816424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&lt;ENTER&gt;: New line</a:t>
            </a:r>
          </a:p>
          <a:p>
            <a:r>
              <a:rPr lang="en-US" dirty="0" smtClean="0"/>
              <a:t>&lt;SHIFT&gt; + &lt;ENTER&gt;: Execute 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45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26</a:t>
            </a:fld>
            <a:endParaRPr lang="pt-BR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96752"/>
            <a:ext cx="9143997" cy="57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67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27</a:t>
            </a:fld>
            <a:endParaRPr lang="pt-BR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96752"/>
            <a:ext cx="9143997" cy="578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961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28</a:t>
            </a:fld>
            <a:endParaRPr lang="pt-BR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96752"/>
            <a:ext cx="9143996" cy="578611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827584" y="4797152"/>
            <a:ext cx="3528392" cy="36004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99992" y="4509120"/>
            <a:ext cx="3744416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Command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002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29</a:t>
            </a:fld>
            <a:endParaRPr lang="pt-BR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96752"/>
            <a:ext cx="9143997" cy="578611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827584" y="4797152"/>
            <a:ext cx="3528392" cy="360040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99992" y="4509120"/>
            <a:ext cx="3744416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Edit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0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3</a:t>
            </a:fld>
            <a:endParaRPr lang="pt-BR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 b="69043"/>
          <a:stretch/>
        </p:blipFill>
        <p:spPr>
          <a:xfrm>
            <a:off x="413792" y="1340768"/>
            <a:ext cx="8316416" cy="1739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 b="52382"/>
          <a:stretch/>
        </p:blipFill>
        <p:spPr>
          <a:xfrm>
            <a:off x="413792" y="3459883"/>
            <a:ext cx="8316416" cy="267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74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30</a:t>
            </a:fld>
            <a:endParaRPr lang="pt-BR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9144000" cy="465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15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288"/>
            <a:ext cx="9143999" cy="57861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31</a:t>
            </a:fld>
            <a:endParaRPr lang="pt-BR" altLang="x-none"/>
          </a:p>
        </p:txBody>
      </p:sp>
      <p:sp>
        <p:nvSpPr>
          <p:cNvPr id="7" name="TextBox 6"/>
          <p:cNvSpPr txBox="1"/>
          <p:nvPr/>
        </p:nvSpPr>
        <p:spPr>
          <a:xfrm>
            <a:off x="899592" y="4293096"/>
            <a:ext cx="6912768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&lt;m&gt; in _command mode_: </a:t>
            </a:r>
            <a:r>
              <a:rPr lang="en-US" dirty="0" err="1" smtClean="0"/>
              <a:t>swicth</a:t>
            </a:r>
            <a:r>
              <a:rPr lang="en-US" dirty="0" smtClean="0"/>
              <a:t> to Markdown edition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13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288"/>
            <a:ext cx="9144000" cy="57861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32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878272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33</a:t>
            </a:fld>
            <a:endParaRPr lang="pt-BR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950"/>
            <a:ext cx="9144000" cy="57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129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288"/>
            <a:ext cx="9143999" cy="57861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34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95221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288"/>
            <a:ext cx="9143999" cy="578611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35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5038724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10450"/>
            <a:ext cx="9143999" cy="48878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36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8496457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37</a:t>
            </a:fld>
            <a:endParaRPr lang="pt-BR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9836"/>
            <a:ext cx="9144000" cy="57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339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38</a:t>
            </a:fld>
            <a:endParaRPr lang="pt-BR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9322"/>
            <a:ext cx="9144000" cy="57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799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39</a:t>
            </a:fld>
            <a:endParaRPr lang="pt-BR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9322"/>
            <a:ext cx="9143999" cy="57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89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4</a:t>
            </a:fld>
            <a:endParaRPr lang="pt-BR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 b="69043"/>
          <a:stretch/>
        </p:blipFill>
        <p:spPr>
          <a:xfrm>
            <a:off x="413792" y="1340768"/>
            <a:ext cx="8316416" cy="1739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 b="52382"/>
          <a:stretch/>
        </p:blipFill>
        <p:spPr>
          <a:xfrm>
            <a:off x="413792" y="3459883"/>
            <a:ext cx="8316416" cy="26753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flipH="1">
            <a:off x="413792" y="1844823"/>
            <a:ext cx="8273008" cy="12257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2" name="Rectangle 11"/>
          <p:cNvSpPr/>
          <p:nvPr/>
        </p:nvSpPr>
        <p:spPr>
          <a:xfrm flipH="1">
            <a:off x="1883296" y="1340768"/>
            <a:ext cx="6803504" cy="5052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413792" y="1340768"/>
            <a:ext cx="1637928" cy="28882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395536" y="3952502"/>
            <a:ext cx="8273008" cy="218276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1908548" y="3448447"/>
            <a:ext cx="6803504" cy="5052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6" name="Rectangle 15"/>
          <p:cNvSpPr/>
          <p:nvPr/>
        </p:nvSpPr>
        <p:spPr>
          <a:xfrm flipH="1">
            <a:off x="439044" y="3448447"/>
            <a:ext cx="1637928" cy="28882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2816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Not Used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40</a:t>
            </a:fld>
            <a:endParaRPr lang="pt-BR" altLang="x-non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550" y="1296196"/>
            <a:ext cx="9575100" cy="55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009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Tab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41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550" y="1296196"/>
            <a:ext cx="9575099" cy="5561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22" y="3484870"/>
            <a:ext cx="4663278" cy="286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099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See parameters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42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550" y="1296196"/>
            <a:ext cx="9575099" cy="556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629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43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846" y="1196752"/>
            <a:ext cx="958577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364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PyCharm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Auto-complete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44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846" y="1293069"/>
            <a:ext cx="9585778" cy="556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066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Auto-complete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45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846" y="1293069"/>
            <a:ext cx="9585778" cy="5568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283" y="4053305"/>
            <a:ext cx="3894956" cy="284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01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Quick Help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46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845" y="1293069"/>
            <a:ext cx="9585776" cy="556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686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Quick Help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47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845" y="1293069"/>
            <a:ext cx="9585776" cy="5568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671" y="4437608"/>
            <a:ext cx="5060257" cy="205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078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r>
              <a:rPr lang="en-US" dirty="0" smtClean="0"/>
              <a:t> - Run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48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845" y="1293069"/>
            <a:ext cx="9585776" cy="556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791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r>
              <a:rPr lang="en-US" dirty="0" smtClean="0"/>
              <a:t> - Debug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49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951" y="1009470"/>
            <a:ext cx="9673487" cy="585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749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5</a:t>
            </a:fld>
            <a:endParaRPr lang="pt-BR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 b="69043"/>
          <a:stretch/>
        </p:blipFill>
        <p:spPr>
          <a:xfrm>
            <a:off x="413792" y="1340768"/>
            <a:ext cx="8316416" cy="1739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 b="52382"/>
          <a:stretch/>
        </p:blipFill>
        <p:spPr>
          <a:xfrm>
            <a:off x="413792" y="3459883"/>
            <a:ext cx="8316416" cy="267538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flipH="1">
            <a:off x="413792" y="1844823"/>
            <a:ext cx="8273008" cy="12257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4860032" y="1340768"/>
            <a:ext cx="3826768" cy="5052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413792" y="1340768"/>
            <a:ext cx="1637928" cy="49453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2061829" y="1340768"/>
            <a:ext cx="2754793" cy="28882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6" name="Rectangle 15"/>
          <p:cNvSpPr/>
          <p:nvPr/>
        </p:nvSpPr>
        <p:spPr>
          <a:xfrm flipH="1">
            <a:off x="395536" y="3952502"/>
            <a:ext cx="8273008" cy="218276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7" name="Rectangle 16"/>
          <p:cNvSpPr/>
          <p:nvPr/>
        </p:nvSpPr>
        <p:spPr>
          <a:xfrm flipH="1">
            <a:off x="4860032" y="3448447"/>
            <a:ext cx="3852020" cy="5052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8" name="Rectangle 17"/>
          <p:cNvSpPr/>
          <p:nvPr/>
        </p:nvSpPr>
        <p:spPr>
          <a:xfrm flipH="1">
            <a:off x="439044" y="3448447"/>
            <a:ext cx="1637928" cy="49453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9" name="Rectangle 18"/>
          <p:cNvSpPr/>
          <p:nvPr/>
        </p:nvSpPr>
        <p:spPr>
          <a:xfrm flipH="1">
            <a:off x="2102224" y="3448446"/>
            <a:ext cx="2757808" cy="29835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421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PEP-8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50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951" y="1028598"/>
            <a:ext cx="9673487" cy="581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60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PEP-8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51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951" y="1028598"/>
            <a:ext cx="9673486" cy="581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804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r>
              <a:rPr lang="en-US" dirty="0" smtClean="0"/>
              <a:t> - Structure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52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57" y="1028598"/>
            <a:ext cx="8388670" cy="581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26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r>
              <a:rPr lang="en-US" dirty="0" smtClean="0"/>
              <a:t> - Structure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53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57" y="1028598"/>
            <a:ext cx="8388670" cy="58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348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Version Control (</a:t>
            </a:r>
            <a:r>
              <a:rPr lang="en-US" dirty="0" err="1" smtClean="0"/>
              <a:t>Git</a:t>
            </a:r>
            <a:r>
              <a:rPr lang="en-US" dirty="0"/>
              <a:t>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54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951" y="1028598"/>
            <a:ext cx="9673486" cy="58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423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PyCharm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Version Control (</a:t>
            </a:r>
            <a:r>
              <a:rPr lang="en-US" dirty="0" err="1"/>
              <a:t>Git</a:t>
            </a:r>
            <a:r>
              <a:rPr lang="en-US" dirty="0"/>
              <a:t>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55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951" y="1028598"/>
            <a:ext cx="9673485" cy="58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2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PyCharm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Version Control (</a:t>
            </a:r>
            <a:r>
              <a:rPr lang="en-US" dirty="0" err="1"/>
              <a:t>Git</a:t>
            </a:r>
            <a:r>
              <a:rPr lang="en-US" dirty="0"/>
              <a:t>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56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951" y="1028598"/>
            <a:ext cx="9673485" cy="581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678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PyCharm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Version Control (</a:t>
            </a:r>
            <a:r>
              <a:rPr lang="en-US" dirty="0" err="1"/>
              <a:t>Git</a:t>
            </a:r>
            <a:r>
              <a:rPr lang="en-US" dirty="0"/>
              <a:t>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57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950" y="1028598"/>
            <a:ext cx="9673483" cy="581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580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950" y="1028598"/>
            <a:ext cx="9673483" cy="5813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PyCharm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Version Control (</a:t>
            </a:r>
            <a:r>
              <a:rPr lang="en-US" dirty="0" err="1"/>
              <a:t>Git</a:t>
            </a:r>
            <a:r>
              <a:rPr lang="en-US" dirty="0"/>
              <a:t>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58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742" y="1988840"/>
            <a:ext cx="9673483" cy="387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48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950" y="1028598"/>
            <a:ext cx="9673483" cy="58133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PyCharm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Version Control (</a:t>
            </a:r>
            <a:r>
              <a:rPr lang="en-US" dirty="0" err="1"/>
              <a:t>Git</a:t>
            </a:r>
            <a:r>
              <a:rPr lang="en-US" dirty="0"/>
              <a:t>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59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0549436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6</a:t>
            </a:fld>
            <a:endParaRPr lang="pt-BR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 b="69043"/>
          <a:stretch/>
        </p:blipFill>
        <p:spPr>
          <a:xfrm>
            <a:off x="413792" y="1340768"/>
            <a:ext cx="8316416" cy="1739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 b="52382"/>
          <a:stretch/>
        </p:blipFill>
        <p:spPr>
          <a:xfrm>
            <a:off x="413792" y="3459883"/>
            <a:ext cx="8316416" cy="267538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flipH="1">
            <a:off x="395536" y="4653136"/>
            <a:ext cx="8273008" cy="148213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395536" y="1340769"/>
            <a:ext cx="8273008" cy="29325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701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solidFill>
                  <a:srgbClr val="000000"/>
                </a:solidFill>
              </a:rPr>
              <a:t>Questions?</a:t>
            </a:r>
            <a:endParaRPr lang="pt-BR" altLang="x-none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7A1EAB4-8ADB-7143-8E2A-FB7FE829A314}" type="slidenum">
              <a:rPr lang="pt-BR" altLang="x-none">
                <a:solidFill>
                  <a:srgbClr val="262626"/>
                </a:solidFill>
                <a:latin typeface="Calibri Regular" charset="0"/>
                <a:ea typeface="Calibri Regular" charset="0"/>
                <a:cs typeface="Calibri Regular" charset="0"/>
              </a:rPr>
              <a:pPr eaLnBrk="1" hangingPunct="1"/>
              <a:t>60</a:t>
            </a:fld>
            <a:endParaRPr lang="pt-BR" altLang="x-none" dirty="0">
              <a:solidFill>
                <a:srgbClr val="262626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pic>
        <p:nvPicPr>
          <p:cNvPr id="59398" name="Picture 2" descr="http://images.sodahead.com/polls/003654585/643845792_Icon_round_Question_mark_answer_8_x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4128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1908175" y="1268413"/>
            <a:ext cx="5903913" cy="496887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>
              <a:latin typeface="Calibri Regular" charset="0"/>
            </a:endParaRP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539750" y="6524625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pt-BR" dirty="0" smtClean="0"/>
              <a:t>13/02/2017</a:t>
            </a:r>
            <a:endParaRPr lang="pt-BR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880073" y="6492875"/>
            <a:ext cx="4176365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Python </a:t>
            </a:r>
            <a:r>
              <a:rPr lang="pt-BR" dirty="0" err="1"/>
              <a:t>Bootcamp</a:t>
            </a:r>
            <a:r>
              <a:rPr lang="pt-BR" dirty="0"/>
              <a:t> </a:t>
            </a:r>
            <a:r>
              <a:rPr lang="mr-IN" dirty="0" smtClean="0"/>
              <a:t>–</a:t>
            </a:r>
            <a:r>
              <a:rPr lang="pt-BR" dirty="0" smtClean="0"/>
              <a:t> </a:t>
            </a:r>
            <a:r>
              <a:rPr lang="pt-BR" dirty="0" err="1" smtClean="0"/>
              <a:t>An</a:t>
            </a:r>
            <a:r>
              <a:rPr lang="pt-BR" dirty="0" smtClean="0"/>
              <a:t>(</a:t>
            </a:r>
            <a:r>
              <a:rPr lang="pt-BR" dirty="0" err="1" smtClean="0"/>
              <a:t>other</a:t>
            </a:r>
            <a:r>
              <a:rPr lang="pt-BR" dirty="0" smtClean="0"/>
              <a:t>) Python </a:t>
            </a:r>
            <a:r>
              <a:rPr lang="pt-BR" dirty="0" err="1" smtClean="0"/>
              <a:t>introduction</a:t>
            </a:r>
            <a:r>
              <a:rPr lang="pt-BR" dirty="0" smtClean="0"/>
              <a:t> II</a:t>
            </a:r>
            <a:endParaRPr lang="pt-B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7</a:t>
            </a:fld>
            <a:endParaRPr lang="pt-BR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4" b="16693"/>
          <a:stretch/>
        </p:blipFill>
        <p:spPr>
          <a:xfrm>
            <a:off x="326182" y="1484784"/>
            <a:ext cx="849163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83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8</a:t>
            </a:fld>
            <a:endParaRPr lang="pt-BR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 b="21622"/>
          <a:stretch/>
        </p:blipFill>
        <p:spPr>
          <a:xfrm>
            <a:off x="413792" y="1484784"/>
            <a:ext cx="8316416" cy="44035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0700000">
            <a:off x="3823237" y="4774088"/>
            <a:ext cx="1497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Calibri Regular" charset="0"/>
                <a:ea typeface="Calibri Regular" charset="0"/>
                <a:cs typeface="Calibri Regular" charset="0"/>
              </a:rPr>
              <a:t>C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Calibri Regular" charset="0"/>
                <a:ea typeface="Calibri Regular" charset="0"/>
                <a:cs typeface="Calibri Regular" charset="0"/>
              </a:rPr>
              <a:t>o</a:t>
            </a: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latin typeface="Calibri Regular" charset="0"/>
                <a:ea typeface="Calibri Regular" charset="0"/>
                <a:cs typeface="Calibri Regular" charset="0"/>
              </a:rPr>
              <a:t>l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Calibri Regular" charset="0"/>
                <a:ea typeface="Calibri Regular" charset="0"/>
                <a:cs typeface="Calibri Regular" charset="0"/>
              </a:rPr>
              <a:t>o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Calibri Regular" charset="0"/>
                <a:ea typeface="Calibri Regular" charset="0"/>
                <a:cs typeface="Calibri Regular" charset="0"/>
              </a:rPr>
              <a:t>r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Calibri Regular" charset="0"/>
                <a:ea typeface="Calibri Regular" charset="0"/>
                <a:cs typeface="Calibri Regular" charset="0"/>
              </a:rPr>
              <a:t>s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Calibri Regular" charset="0"/>
                <a:ea typeface="Calibri Regular" charset="0"/>
                <a:cs typeface="Calibri Regular" charset="0"/>
              </a:rPr>
              <a:t>!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alibri Regular" charset="0"/>
                <a:ea typeface="Calibri Regular" charset="0"/>
                <a:cs typeface="Calibri Regular" charset="0"/>
              </a:rPr>
              <a:t>!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3347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9</a:t>
            </a:fld>
            <a:endParaRPr lang="pt-BR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 b="45973"/>
          <a:stretch/>
        </p:blipFill>
        <p:spPr>
          <a:xfrm>
            <a:off x="413792" y="1700808"/>
            <a:ext cx="8316416" cy="3035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24128" y="548680"/>
            <a:ext cx="2962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+mj-lt"/>
              </a:rPr>
              <a:t>Tab Completion</a:t>
            </a:r>
            <a:endParaRPr lang="en-US" sz="28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3792" y="4736232"/>
            <a:ext cx="24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Tab pressed 3x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3514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11466</TotalTime>
  <Words>733</Words>
  <Application>Microsoft Macintosh PowerPoint</Application>
  <PresentationFormat>On-screen Show (4:3)</PresentationFormat>
  <Paragraphs>267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Calibri Regular</vt:lpstr>
      <vt:lpstr>Lato</vt:lpstr>
      <vt:lpstr>Mangal</vt:lpstr>
      <vt:lpstr>Wingdings</vt:lpstr>
      <vt:lpstr>Tema do Office</vt:lpstr>
      <vt:lpstr>Personalizar design</vt:lpstr>
      <vt:lpstr>Python Bootcamp Toolboxes</vt:lpstr>
      <vt:lpstr>Table of Contents</vt:lpstr>
      <vt:lpstr>Python Vs iPython</vt:lpstr>
      <vt:lpstr>Python Vs iPython</vt:lpstr>
      <vt:lpstr>Python Vs iPython</vt:lpstr>
      <vt:lpstr>Python Vs iPython</vt:lpstr>
      <vt:lpstr>Python Vs iPython</vt:lpstr>
      <vt:lpstr>Python Vs iPython</vt:lpstr>
      <vt:lpstr>Python Vs iPython</vt:lpstr>
      <vt:lpstr>Python Vs iPython</vt:lpstr>
      <vt:lpstr>Python Vs iPython</vt:lpstr>
      <vt:lpstr>Python Vs iPython</vt:lpstr>
      <vt:lpstr>Python Vs iPython</vt:lpstr>
      <vt:lpstr>Python Vs iPython</vt:lpstr>
      <vt:lpstr>Python Vs iPython</vt:lpstr>
      <vt:lpstr>Python Vs iPython</vt:lpstr>
      <vt:lpstr>Python Vs iPython</vt:lpstr>
      <vt:lpstr>Python Vs iPython</vt:lpstr>
      <vt:lpstr>Python Vs iPython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PyCharm – Not Used</vt:lpstr>
      <vt:lpstr>PyCharm – Tab</vt:lpstr>
      <vt:lpstr>PyCharm – See parameters</vt:lpstr>
      <vt:lpstr>PyCharm</vt:lpstr>
      <vt:lpstr>PyCharm – Auto-complete</vt:lpstr>
      <vt:lpstr>PyCharm – Auto-complete</vt:lpstr>
      <vt:lpstr>PyCharm – Quick Help</vt:lpstr>
      <vt:lpstr>PyCharm – Quick Help</vt:lpstr>
      <vt:lpstr>PyCharm - Run</vt:lpstr>
      <vt:lpstr>PyCharm - Debug</vt:lpstr>
      <vt:lpstr>PyCharm – PEP-8</vt:lpstr>
      <vt:lpstr>PyCharm – PEP-8 </vt:lpstr>
      <vt:lpstr>PyCharm - Structure</vt:lpstr>
      <vt:lpstr>PyCharm - Structure</vt:lpstr>
      <vt:lpstr>PyCharm – Version Control (Git)</vt:lpstr>
      <vt:lpstr>PyCharm – Version Control (Git)</vt:lpstr>
      <vt:lpstr>PyCharm – Version Control (Git)</vt:lpstr>
      <vt:lpstr>PyCharm – Version Control (Git)</vt:lpstr>
      <vt:lpstr>PyCharm – Version Control (Git)</vt:lpstr>
      <vt:lpstr>PyCharm – Version Control (Git)</vt:lpstr>
      <vt:lpstr>Questions?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Bruno Quint</dc:creator>
  <cp:lastModifiedBy>Bruno Quint</cp:lastModifiedBy>
  <cp:revision>396</cp:revision>
  <dcterms:created xsi:type="dcterms:W3CDTF">2015-09-26T21:55:49Z</dcterms:created>
  <dcterms:modified xsi:type="dcterms:W3CDTF">2017-02-15T12:22:55Z</dcterms:modified>
</cp:coreProperties>
</file>